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6" r:id="rId2"/>
    <p:sldId id="260" r:id="rId3"/>
    <p:sldId id="257" r:id="rId4"/>
    <p:sldId id="258"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562"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DA4F8D-7D54-453B-9195-56A050AEBF49}" type="datetimeFigureOut">
              <a:rPr lang="en-GB" smtClean="0"/>
              <a:t>26/01/2021</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4F01BD-D461-4C6F-89BD-3155F589A380}" type="slidenum">
              <a:rPr lang="en-GB" smtClean="0"/>
              <a:t>‹#›</a:t>
            </a:fld>
            <a:endParaRPr lang="en-GB"/>
          </a:p>
        </p:txBody>
      </p:sp>
    </p:spTree>
    <p:extLst>
      <p:ext uri="{BB962C8B-B14F-4D97-AF65-F5344CB8AC3E}">
        <p14:creationId xmlns:p14="http://schemas.microsoft.com/office/powerpoint/2010/main" val="2939240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CC2BEEC-A82F-4CFC-9396-1065C4D9170E}" type="slidenum">
              <a:rPr lang="en-GB" smtClean="0"/>
              <a:t>3</a:t>
            </a:fld>
            <a:endParaRPr lang="en-GB"/>
          </a:p>
        </p:txBody>
      </p:sp>
    </p:spTree>
    <p:extLst>
      <p:ext uri="{BB962C8B-B14F-4D97-AF65-F5344CB8AC3E}">
        <p14:creationId xmlns:p14="http://schemas.microsoft.com/office/powerpoint/2010/main" val="3607748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CC2BEEC-A82F-4CFC-9396-1065C4D9170E}" type="slidenum">
              <a:rPr lang="en-GB" smtClean="0"/>
              <a:t>4</a:t>
            </a:fld>
            <a:endParaRPr lang="en-GB"/>
          </a:p>
        </p:txBody>
      </p:sp>
    </p:spTree>
    <p:extLst>
      <p:ext uri="{BB962C8B-B14F-4D97-AF65-F5344CB8AC3E}">
        <p14:creationId xmlns:p14="http://schemas.microsoft.com/office/powerpoint/2010/main" val="36077485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alphaModFix amt="40000"/>
            <a:lum/>
          </a:blip>
          <a:srcRect/>
          <a:stretch>
            <a:fillRect t="-9000" b="-9000"/>
          </a:stretch>
        </a:blip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hasCustomPrompt="1"/>
          </p:nvPr>
        </p:nvSpPr>
        <p:spPr>
          <a:xfrm>
            <a:off x="3319097" y="494528"/>
            <a:ext cx="5694637" cy="1646302"/>
          </a:xfrm>
        </p:spPr>
        <p:txBody>
          <a:bodyPr anchor="b">
            <a:noAutofit/>
          </a:bodyPr>
          <a:lstStyle>
            <a:lvl1pPr algn="r">
              <a:defRPr sz="5400">
                <a:solidFill>
                  <a:schemeClr val="accent1"/>
                </a:solidFill>
              </a:defRPr>
            </a:lvl1pPr>
          </a:lstStyle>
          <a:p>
            <a:r>
              <a:rPr lang="en-US" dirty="0"/>
              <a:t>The HANDIHEAT Project</a:t>
            </a:r>
          </a:p>
        </p:txBody>
      </p:sp>
      <p:sp>
        <p:nvSpPr>
          <p:cNvPr id="3" name="Subtitle 2"/>
          <p:cNvSpPr>
            <a:spLocks noGrp="1"/>
          </p:cNvSpPr>
          <p:nvPr>
            <p:ph type="subTitle" idx="1"/>
          </p:nvPr>
        </p:nvSpPr>
        <p:spPr>
          <a:xfrm>
            <a:off x="1280069" y="2205755"/>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2E9EC431-95B6-4CFD-9EA7-9536254A882E}"/>
              </a:ext>
            </a:extLst>
          </p:cNvPr>
          <p:cNvSpPr>
            <a:spLocks noGrp="1"/>
          </p:cNvSpPr>
          <p:nvPr>
            <p:ph type="dt" sz="half" idx="10"/>
          </p:nvPr>
        </p:nvSpPr>
        <p:spPr/>
        <p:txBody>
          <a:bodyPr/>
          <a:lstStyle/>
          <a:p>
            <a:fld id="{13989C45-3033-46C7-B8D7-D39DF8589BCA}" type="datetimeFigureOut">
              <a:rPr lang="en-GB" smtClean="0"/>
              <a:t>26/01/2021</a:t>
            </a:fld>
            <a:endParaRPr lang="en-GB"/>
          </a:p>
        </p:txBody>
      </p:sp>
      <p:sp>
        <p:nvSpPr>
          <p:cNvPr id="9" name="Footer Placeholder 8">
            <a:extLst>
              <a:ext uri="{FF2B5EF4-FFF2-40B4-BE49-F238E27FC236}">
                <a16:creationId xmlns:a16="http://schemas.microsoft.com/office/drawing/2014/main" id="{BD120867-5115-4DBA-9F59-E5A0A4CE3DED}"/>
              </a:ext>
            </a:extLst>
          </p:cNvPr>
          <p:cNvSpPr>
            <a:spLocks noGrp="1"/>
          </p:cNvSpPr>
          <p:nvPr>
            <p:ph type="ftr" sz="quarter" idx="11"/>
          </p:nvPr>
        </p:nvSpPr>
        <p:spPr/>
        <p:txBody>
          <a:bodyPr/>
          <a:lstStyle/>
          <a:p>
            <a:endParaRPr lang="en-GB" dirty="0"/>
          </a:p>
        </p:txBody>
      </p:sp>
      <p:sp>
        <p:nvSpPr>
          <p:cNvPr id="10" name="Slide Number Placeholder 9">
            <a:extLst>
              <a:ext uri="{FF2B5EF4-FFF2-40B4-BE49-F238E27FC236}">
                <a16:creationId xmlns:a16="http://schemas.microsoft.com/office/drawing/2014/main" id="{DCC80BFC-9218-4318-9DDA-9A63DE622390}"/>
              </a:ext>
            </a:extLst>
          </p:cNvPr>
          <p:cNvSpPr>
            <a:spLocks noGrp="1"/>
          </p:cNvSpPr>
          <p:nvPr>
            <p:ph type="sldNum" sz="quarter" idx="12"/>
          </p:nvPr>
        </p:nvSpPr>
        <p:spPr/>
        <p:txBody>
          <a:bodyPr/>
          <a:lstStyle/>
          <a:p>
            <a:fld id="{21AFFEF1-1A9A-4CCA-80C8-9570263BC780}" type="slidenum">
              <a:rPr lang="en-GB" smtClean="0"/>
              <a:t>‹#›</a:t>
            </a:fld>
            <a:endParaRPr lang="en-GB"/>
          </a:p>
        </p:txBody>
      </p:sp>
      <p:pic>
        <p:nvPicPr>
          <p:cNvPr id="11" name="Picture 10">
            <a:extLst>
              <a:ext uri="{FF2B5EF4-FFF2-40B4-BE49-F238E27FC236}">
                <a16:creationId xmlns:a16="http://schemas.microsoft.com/office/drawing/2014/main" id="{49E46D08-E7A5-4CC2-A6DE-94FA6C24062A}"/>
              </a:ext>
            </a:extLst>
          </p:cNvPr>
          <p:cNvPicPr>
            <a:picLocks noChangeAspect="1"/>
          </p:cNvPicPr>
          <p:nvPr userDrawn="1"/>
        </p:nvPicPr>
        <p:blipFill>
          <a:blip r:embed="rId3"/>
          <a:stretch>
            <a:fillRect/>
          </a:stretch>
        </p:blipFill>
        <p:spPr>
          <a:xfrm>
            <a:off x="842597" y="456685"/>
            <a:ext cx="2476500" cy="1684145"/>
          </a:xfrm>
          <a:prstGeom prst="rect">
            <a:avLst/>
          </a:prstGeom>
        </p:spPr>
      </p:pic>
    </p:spTree>
    <p:extLst>
      <p:ext uri="{BB962C8B-B14F-4D97-AF65-F5344CB8AC3E}">
        <p14:creationId xmlns:p14="http://schemas.microsoft.com/office/powerpoint/2010/main" val="14576278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670191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06819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531989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72031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15640780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30991790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2638168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1357069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989C45-3033-46C7-B8D7-D39DF8589BCA}" type="datetimeFigureOut">
              <a:rPr lang="en-GB" smtClean="0"/>
              <a:t>26/01/2021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448009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3989C45-3033-46C7-B8D7-D39DF8589BCA}" type="datetimeFigureOut">
              <a:rPr lang="en-GB" smtClean="0"/>
              <a:t>26/01/2021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2334679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989C45-3033-46C7-B8D7-D39DF8589BCA}" type="datetimeFigureOut">
              <a:rPr lang="en-GB" smtClean="0"/>
              <a:t>26/01/2021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235548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3989C45-3033-46C7-B8D7-D39DF8589BCA}" type="datetimeFigureOut">
              <a:rPr lang="en-GB" smtClean="0"/>
              <a:t>26/01/2021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2387354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989C45-3033-46C7-B8D7-D39DF8589BCA}" type="datetimeFigureOut">
              <a:rPr lang="en-GB" smtClean="0"/>
              <a:t>26/01/2021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3680936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989C45-3033-46C7-B8D7-D39DF8589BCA}" type="datetimeFigureOut">
              <a:rPr lang="en-GB" smtClean="0"/>
              <a:t>26/01/2021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3881211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3989C45-3033-46C7-B8D7-D39DF8589BCA}" type="datetimeFigureOut">
              <a:rPr lang="en-GB" smtClean="0"/>
              <a:t>26/01/2021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1AFFEF1-1A9A-4CCA-80C8-9570263BC780}" type="slidenum">
              <a:rPr lang="en-GB" smtClean="0"/>
              <a:t>‹#›</a:t>
            </a:fld>
            <a:endParaRPr lang="en-GB"/>
          </a:p>
        </p:txBody>
      </p:sp>
    </p:spTree>
    <p:extLst>
      <p:ext uri="{BB962C8B-B14F-4D97-AF65-F5344CB8AC3E}">
        <p14:creationId xmlns:p14="http://schemas.microsoft.com/office/powerpoint/2010/main" val="1013135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3989C45-3033-46C7-B8D7-D39DF8589BCA}" type="datetimeFigureOut">
              <a:rPr lang="en-GB" smtClean="0"/>
              <a:t>26/01/2021</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21AFFEF1-1A9A-4CCA-80C8-9570263BC780}" type="slidenum">
              <a:rPr lang="en-GB" smtClean="0"/>
              <a:t>‹#›</a:t>
            </a:fld>
            <a:endParaRPr lang="en-GB"/>
          </a:p>
        </p:txBody>
      </p:sp>
      <p:pic>
        <p:nvPicPr>
          <p:cNvPr id="12" name="Picture 11">
            <a:extLst>
              <a:ext uri="{FF2B5EF4-FFF2-40B4-BE49-F238E27FC236}">
                <a16:creationId xmlns:a16="http://schemas.microsoft.com/office/drawing/2014/main" id="{7D5F2288-EB4E-4DBF-91C5-C6A6444201DF}"/>
              </a:ext>
            </a:extLst>
          </p:cNvPr>
          <p:cNvPicPr>
            <a:picLocks noChangeAspect="1"/>
          </p:cNvPicPr>
          <p:nvPr userDrawn="1"/>
        </p:nvPicPr>
        <p:blipFill>
          <a:blip r:embed="rId18"/>
          <a:stretch>
            <a:fillRect/>
          </a:stretch>
        </p:blipFill>
        <p:spPr>
          <a:xfrm>
            <a:off x="668867" y="6066099"/>
            <a:ext cx="5532619" cy="711479"/>
          </a:xfrm>
          <a:prstGeom prst="rect">
            <a:avLst/>
          </a:prstGeom>
        </p:spPr>
      </p:pic>
    </p:spTree>
    <p:extLst>
      <p:ext uri="{BB962C8B-B14F-4D97-AF65-F5344CB8AC3E}">
        <p14:creationId xmlns:p14="http://schemas.microsoft.com/office/powerpoint/2010/main" val="1405699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atherine.savage@nihe.gov.uk" TargetMode="External"/><Relationship Id="rId2" Type="http://schemas.openxmlformats.org/officeDocument/2006/relationships/hyperlink" Target="mailto:robert.clements@nihe.gov.uk" TargetMode="External"/><Relationship Id="rId1" Type="http://schemas.openxmlformats.org/officeDocument/2006/relationships/slideLayout" Target="../slideLayouts/slideLayout1.xml"/><Relationship Id="rId5" Type="http://schemas.openxmlformats.org/officeDocument/2006/relationships/hyperlink" Target="http://handiheatproject.eu/" TargetMode="External"/><Relationship Id="rId4" Type="http://schemas.openxmlformats.org/officeDocument/2006/relationships/hyperlink" Target="mailto:amy.lewis@nihe.gov.u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E13FF-CF55-4E5F-A438-E54A47D609E7}"/>
              </a:ext>
            </a:extLst>
          </p:cNvPr>
          <p:cNvSpPr>
            <a:spLocks noGrp="1"/>
          </p:cNvSpPr>
          <p:nvPr>
            <p:ph type="ctrTitle"/>
          </p:nvPr>
        </p:nvSpPr>
        <p:spPr/>
        <p:txBody>
          <a:bodyPr/>
          <a:lstStyle/>
          <a:p>
            <a:r>
              <a:rPr lang="en-GB" dirty="0"/>
              <a:t>The HANDIHEAT Project</a:t>
            </a:r>
          </a:p>
        </p:txBody>
      </p:sp>
      <p:sp>
        <p:nvSpPr>
          <p:cNvPr id="3" name="Subtitle 2">
            <a:extLst>
              <a:ext uri="{FF2B5EF4-FFF2-40B4-BE49-F238E27FC236}">
                <a16:creationId xmlns:a16="http://schemas.microsoft.com/office/drawing/2014/main" id="{D9A38999-BBEA-4C9F-883E-2974B1449F29}"/>
              </a:ext>
            </a:extLst>
          </p:cNvPr>
          <p:cNvSpPr>
            <a:spLocks noGrp="1"/>
          </p:cNvSpPr>
          <p:nvPr>
            <p:ph type="subTitle" idx="1"/>
          </p:nvPr>
        </p:nvSpPr>
        <p:spPr>
          <a:xfrm>
            <a:off x="865413" y="2155371"/>
            <a:ext cx="8564337" cy="3894365"/>
          </a:xfrm>
        </p:spPr>
        <p:txBody>
          <a:bodyPr>
            <a:normAutofit/>
          </a:bodyPr>
          <a:lstStyle/>
          <a:p>
            <a:r>
              <a:rPr lang="en-GB" b="1" dirty="0"/>
              <a:t>Northern Ireland Housing Executive</a:t>
            </a:r>
          </a:p>
          <a:p>
            <a:pPr algn="l"/>
            <a:endParaRPr lang="en-GB" b="1" dirty="0">
              <a:solidFill>
                <a:schemeClr val="tx1"/>
              </a:solidFill>
            </a:endParaRPr>
          </a:p>
        </p:txBody>
      </p:sp>
      <p:sp>
        <p:nvSpPr>
          <p:cNvPr id="5" name="TextBox 4"/>
          <p:cNvSpPr txBox="1"/>
          <p:nvPr/>
        </p:nvSpPr>
        <p:spPr>
          <a:xfrm>
            <a:off x="1379764" y="2824845"/>
            <a:ext cx="7502980" cy="2677656"/>
          </a:xfrm>
          <a:prstGeom prst="rect">
            <a:avLst/>
          </a:prstGeom>
          <a:solidFill>
            <a:schemeClr val="bg1">
              <a:alpha val="63000"/>
            </a:schemeClr>
          </a:solidFill>
        </p:spPr>
        <p:txBody>
          <a:bodyPr wrap="square" rtlCol="0">
            <a:spAutoFit/>
          </a:bodyPr>
          <a:lstStyle/>
          <a:p>
            <a:r>
              <a:rPr lang="en-GB" sz="2000" dirty="0">
                <a:solidFill>
                  <a:schemeClr val="accent3">
                    <a:lumMod val="75000"/>
                  </a:schemeClr>
                </a:solidFill>
              </a:rPr>
              <a:t>Robert Clements (Project Lead)</a:t>
            </a:r>
            <a:r>
              <a:rPr lang="en-GB" sz="2000" dirty="0"/>
              <a:t>		</a:t>
            </a:r>
            <a:r>
              <a:rPr lang="en-GB" sz="2000" dirty="0">
                <a:hlinkClick r:id="rId2"/>
              </a:rPr>
              <a:t>robert.clements@nihe.gov.uk</a:t>
            </a:r>
            <a:r>
              <a:rPr lang="en-GB" sz="2000" dirty="0"/>
              <a:t> </a:t>
            </a:r>
          </a:p>
          <a:p>
            <a:r>
              <a:rPr lang="en-GB" sz="2000" dirty="0">
                <a:solidFill>
                  <a:schemeClr val="accent3">
                    <a:lumMod val="75000"/>
                  </a:schemeClr>
                </a:solidFill>
              </a:rPr>
              <a:t>Catherine Savage (Project Manager) </a:t>
            </a:r>
            <a:r>
              <a:rPr lang="en-GB" sz="2000" dirty="0"/>
              <a:t>	</a:t>
            </a:r>
            <a:r>
              <a:rPr lang="en-GB" sz="2000" dirty="0">
                <a:hlinkClick r:id="rId3"/>
              </a:rPr>
              <a:t>catherine.savage@nihe.gov.uk</a:t>
            </a:r>
            <a:endParaRPr lang="en-GB" sz="2000" dirty="0"/>
          </a:p>
          <a:p>
            <a:r>
              <a:rPr lang="en-GB" sz="2000" dirty="0">
                <a:solidFill>
                  <a:schemeClr val="accent3">
                    <a:lumMod val="75000"/>
                  </a:schemeClr>
                </a:solidFill>
              </a:rPr>
              <a:t>Amy Lewis (Senior Admin Officer)		</a:t>
            </a:r>
            <a:r>
              <a:rPr lang="en-GB" sz="2000" dirty="0">
                <a:hlinkClick r:id="rId4"/>
              </a:rPr>
              <a:t>amy.lewis@nihe.gov.uk</a:t>
            </a:r>
            <a:r>
              <a:rPr lang="en-GB" sz="2000" dirty="0"/>
              <a:t> </a:t>
            </a:r>
          </a:p>
          <a:p>
            <a:pPr algn="ctr"/>
            <a:endParaRPr lang="en-GB" dirty="0"/>
          </a:p>
          <a:p>
            <a:pPr algn="ctr"/>
            <a:endParaRPr lang="en-GB" dirty="0"/>
          </a:p>
          <a:p>
            <a:r>
              <a:rPr lang="en-GB" dirty="0">
                <a:solidFill>
                  <a:schemeClr val="accent3">
                    <a:lumMod val="75000"/>
                  </a:schemeClr>
                </a:solidFill>
              </a:rPr>
              <a:t>Website: </a:t>
            </a:r>
            <a:r>
              <a:rPr lang="en-GB" dirty="0">
                <a:solidFill>
                  <a:schemeClr val="accent3">
                    <a:lumMod val="75000"/>
                  </a:schemeClr>
                </a:solidFill>
                <a:hlinkClick r:id="rId5"/>
              </a:rPr>
              <a:t>http://handiheatproject.eu/</a:t>
            </a:r>
            <a:r>
              <a:rPr lang="en-GB" dirty="0">
                <a:solidFill>
                  <a:schemeClr val="accent3">
                    <a:lumMod val="75000"/>
                  </a:schemeClr>
                </a:solidFill>
              </a:rPr>
              <a:t> </a:t>
            </a:r>
          </a:p>
          <a:p>
            <a:r>
              <a:rPr lang="en-GB" dirty="0">
                <a:solidFill>
                  <a:schemeClr val="accent3">
                    <a:lumMod val="75000"/>
                  </a:schemeClr>
                </a:solidFill>
              </a:rPr>
              <a:t>Twitter: @</a:t>
            </a:r>
            <a:r>
              <a:rPr lang="en-GB" dirty="0" err="1">
                <a:solidFill>
                  <a:schemeClr val="accent3">
                    <a:lumMod val="75000"/>
                  </a:schemeClr>
                </a:solidFill>
              </a:rPr>
              <a:t>handiheat</a:t>
            </a:r>
            <a:endParaRPr lang="en-GB" dirty="0">
              <a:solidFill>
                <a:schemeClr val="accent3">
                  <a:lumMod val="75000"/>
                </a:schemeClr>
              </a:solidFill>
            </a:endParaRPr>
          </a:p>
          <a:p>
            <a:r>
              <a:rPr lang="en-GB" dirty="0">
                <a:solidFill>
                  <a:schemeClr val="accent3">
                    <a:lumMod val="75000"/>
                  </a:schemeClr>
                </a:solidFill>
              </a:rPr>
              <a:t>Facebook: @handiheat.eu </a:t>
            </a:r>
          </a:p>
          <a:p>
            <a:endParaRPr lang="en-GB" dirty="0">
              <a:solidFill>
                <a:schemeClr val="accent3">
                  <a:lumMod val="75000"/>
                </a:schemeClr>
              </a:solidFill>
            </a:endParaRPr>
          </a:p>
        </p:txBody>
      </p:sp>
    </p:spTree>
    <p:extLst>
      <p:ext uri="{BB962C8B-B14F-4D97-AF65-F5344CB8AC3E}">
        <p14:creationId xmlns:p14="http://schemas.microsoft.com/office/powerpoint/2010/main" val="808777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089" y="174594"/>
            <a:ext cx="8596668" cy="1137557"/>
          </a:xfrm>
        </p:spPr>
        <p:txBody>
          <a:bodyPr/>
          <a:lstStyle/>
          <a:p>
            <a:r>
              <a:rPr lang="en-GB" dirty="0"/>
              <a:t>About HANDIHEAT</a:t>
            </a:r>
          </a:p>
        </p:txBody>
      </p:sp>
      <p:sp>
        <p:nvSpPr>
          <p:cNvPr id="3" name="Content Placeholder 2"/>
          <p:cNvSpPr>
            <a:spLocks noGrp="1"/>
          </p:cNvSpPr>
          <p:nvPr>
            <p:ph idx="1"/>
          </p:nvPr>
        </p:nvSpPr>
        <p:spPr>
          <a:xfrm>
            <a:off x="264444" y="440461"/>
            <a:ext cx="8596668" cy="3880773"/>
          </a:xfrm>
        </p:spPr>
        <p:txBody>
          <a:bodyPr>
            <a:normAutofit/>
          </a:bodyPr>
          <a:lstStyle/>
          <a:p>
            <a:pPr marL="0" indent="0">
              <a:buNone/>
            </a:pPr>
            <a:endParaRPr lang="en-US" dirty="0"/>
          </a:p>
          <a:p>
            <a:r>
              <a:rPr lang="en-US" dirty="0"/>
              <a:t>HANDIHEAT is funded by Priority Axis 3 of the Northern Periphery and Arctic </a:t>
            </a:r>
            <a:r>
              <a:rPr lang="en-US" dirty="0" err="1"/>
              <a:t>Programme</a:t>
            </a:r>
            <a:r>
              <a:rPr lang="en-US" dirty="0"/>
              <a:t>. HANDIHEAT focuses on energy performance in rural housing and public infrastructure challenges in peripheral and arctic regions.</a:t>
            </a:r>
          </a:p>
          <a:p>
            <a:r>
              <a:rPr lang="en-US" dirty="0"/>
              <a:t>The overall objective of HANDIHEAT is to develop a set of resources; implementation toolkits, decision making guides and a roadmap for the rural community housing sector. Pilots will provide visible proof and an enduring guide to what can be achieved.</a:t>
            </a:r>
          </a:p>
          <a:p>
            <a:r>
              <a:rPr lang="en-US" dirty="0"/>
              <a:t>The project focuses on energy networks for rural communities such as housing, both social and private, which are subject to fuel inequity/poverty and reliant on imported fossil fuels for energy. Sustainable solutions will protect rural communities from energy price fluctuations and improve the social wellbeing and quality of living throughout NPA regions.</a:t>
            </a:r>
          </a:p>
          <a:p>
            <a:pPr marL="0" indent="0">
              <a:buNone/>
            </a:pPr>
            <a:endParaRPr lang="en-GB" dirty="0"/>
          </a:p>
        </p:txBody>
      </p:sp>
    </p:spTree>
    <p:extLst>
      <p:ext uri="{BB962C8B-B14F-4D97-AF65-F5344CB8AC3E}">
        <p14:creationId xmlns:p14="http://schemas.microsoft.com/office/powerpoint/2010/main" val="3529373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234" y="467191"/>
            <a:ext cx="11425269" cy="8740854"/>
          </a:xfrm>
          <a:prstGeom prst="rect">
            <a:avLst/>
          </a:prstGeom>
        </p:spPr>
        <p:txBody>
          <a:bodyPr wrap="square">
            <a:spAutoFit/>
          </a:bodyPr>
          <a:lstStyle/>
          <a:p>
            <a:pPr algn="ctr"/>
            <a:r>
              <a:rPr lang="en-US" sz="4400" b="1" dirty="0">
                <a:solidFill>
                  <a:srgbClr val="00A6EB"/>
                </a:solidFill>
              </a:rPr>
              <a:t>HANDIHEAT Project</a:t>
            </a:r>
          </a:p>
          <a:p>
            <a:pPr algn="ctr"/>
            <a:r>
              <a:rPr lang="en-US" sz="2800" b="1" dirty="0">
                <a:solidFill>
                  <a:srgbClr val="002060"/>
                </a:solidFill>
              </a:rPr>
              <a:t>Deliverables &amp; Outputs</a:t>
            </a:r>
          </a:p>
          <a:p>
            <a:pPr algn="ctr"/>
            <a:endParaRPr lang="en-US" sz="2800" b="1" dirty="0">
              <a:solidFill>
                <a:srgbClr val="002060"/>
              </a:solidFill>
            </a:endParaRPr>
          </a:p>
          <a:p>
            <a:pPr marL="342900" indent="-342900">
              <a:buAutoNum type="arabicPeriod"/>
            </a:pPr>
            <a:r>
              <a:rPr lang="en-US" dirty="0">
                <a:solidFill>
                  <a:srgbClr val="002060"/>
                </a:solidFill>
              </a:rPr>
              <a:t>Policy Review, Fuel Poverty, Health/Housing and Winter Deaths</a:t>
            </a:r>
          </a:p>
          <a:p>
            <a:pPr marL="342900" indent="-342900">
              <a:buAutoNum type="arabicPeriod" startAt="2"/>
            </a:pPr>
            <a:r>
              <a:rPr lang="en-GB" dirty="0">
                <a:solidFill>
                  <a:srgbClr val="002060"/>
                </a:solidFill>
              </a:rPr>
              <a:t>Benchmark existing Best Practice across Partner countries</a:t>
            </a:r>
          </a:p>
          <a:p>
            <a:pPr marL="342900" indent="-342900">
              <a:buAutoNum type="arabicPeriod" startAt="2"/>
            </a:pPr>
            <a:r>
              <a:rPr lang="en-GB" dirty="0">
                <a:solidFill>
                  <a:srgbClr val="002060"/>
                </a:solidFill>
              </a:rPr>
              <a:t>Demonstration Pilots in Finland and N Ireland </a:t>
            </a:r>
          </a:p>
          <a:p>
            <a:pPr marL="342900" indent="-342900">
              <a:buAutoNum type="arabicPeriod" startAt="2"/>
            </a:pPr>
            <a:r>
              <a:rPr lang="en-GB" dirty="0">
                <a:solidFill>
                  <a:srgbClr val="002060"/>
                </a:solidFill>
              </a:rPr>
              <a:t>Toolkit of Best Practice Policies and Sustainable Solutions for Retrofit</a:t>
            </a:r>
          </a:p>
          <a:p>
            <a:pPr marL="342900" indent="-342900">
              <a:buAutoNum type="arabicPeriod" startAt="2"/>
            </a:pPr>
            <a:endParaRPr lang="en-GB" dirty="0">
              <a:solidFill>
                <a:srgbClr val="002060"/>
              </a:solidFill>
            </a:endParaRPr>
          </a:p>
          <a:p>
            <a:r>
              <a:rPr lang="en-US" sz="1600" dirty="0">
                <a:solidFill>
                  <a:srgbClr val="002060"/>
                </a:solidFill>
              </a:rPr>
              <a:t>protect </a:t>
            </a:r>
            <a:r>
              <a:rPr lang="en-US" sz="2400" b="1" i="1" dirty="0">
                <a:solidFill>
                  <a:srgbClr val="00B0F0"/>
                </a:solidFill>
              </a:rPr>
              <a:t>rural communities </a:t>
            </a:r>
            <a:r>
              <a:rPr lang="en-US" sz="1600" dirty="0">
                <a:solidFill>
                  <a:srgbClr val="002060"/>
                </a:solidFill>
              </a:rPr>
              <a:t>from energy </a:t>
            </a:r>
            <a:r>
              <a:rPr lang="en-US" sz="2400" b="1" i="1" dirty="0">
                <a:solidFill>
                  <a:srgbClr val="00B0F0"/>
                </a:solidFill>
              </a:rPr>
              <a:t>price fluctuations </a:t>
            </a:r>
            <a:r>
              <a:rPr lang="en-US" sz="1600" i="1" dirty="0">
                <a:solidFill>
                  <a:srgbClr val="002060"/>
                </a:solidFill>
              </a:rPr>
              <a:t>&amp;</a:t>
            </a:r>
            <a:r>
              <a:rPr lang="en-US" sz="2400" b="1" i="1" dirty="0">
                <a:solidFill>
                  <a:srgbClr val="002060"/>
                </a:solidFill>
              </a:rPr>
              <a:t> </a:t>
            </a:r>
            <a:r>
              <a:rPr lang="en-GB" sz="1600" i="1" dirty="0">
                <a:solidFill>
                  <a:srgbClr val="002060"/>
                </a:solidFill>
              </a:rPr>
              <a:t>improve the </a:t>
            </a:r>
            <a:r>
              <a:rPr lang="en-GB" sz="2400" b="1" i="1" dirty="0">
                <a:solidFill>
                  <a:srgbClr val="00B0F0"/>
                </a:solidFill>
              </a:rPr>
              <a:t>social wellbeing </a:t>
            </a:r>
            <a:r>
              <a:rPr lang="en-GB" sz="1600" i="1" dirty="0">
                <a:solidFill>
                  <a:srgbClr val="002060"/>
                </a:solidFill>
              </a:rPr>
              <a:t>and </a:t>
            </a:r>
            <a:r>
              <a:rPr lang="en-GB" sz="2400" b="1" i="1" dirty="0">
                <a:solidFill>
                  <a:srgbClr val="00B0F0"/>
                </a:solidFill>
              </a:rPr>
              <a:t>quality of living </a:t>
            </a:r>
            <a:r>
              <a:rPr lang="en-GB" sz="1600" i="1" dirty="0">
                <a:solidFill>
                  <a:srgbClr val="002060"/>
                </a:solidFill>
              </a:rPr>
              <a:t>throughout the </a:t>
            </a:r>
            <a:r>
              <a:rPr lang="en-GB" sz="2400" b="1" i="1" dirty="0">
                <a:solidFill>
                  <a:srgbClr val="00B0F0"/>
                </a:solidFill>
              </a:rPr>
              <a:t>participating regions</a:t>
            </a:r>
          </a:p>
          <a:p>
            <a:endParaRPr lang="en-GB" dirty="0">
              <a:solidFill>
                <a:srgbClr val="002060"/>
              </a:solidFill>
            </a:endParaRPr>
          </a:p>
          <a:p>
            <a:r>
              <a:rPr lang="en-US" sz="2400" b="1" dirty="0">
                <a:solidFill>
                  <a:srgbClr val="1A206D"/>
                </a:solidFill>
              </a:rPr>
              <a:t>Specific Objective:  </a:t>
            </a:r>
            <a:r>
              <a:rPr lang="en-US" dirty="0">
                <a:solidFill>
                  <a:srgbClr val="1A206D"/>
                </a:solidFill>
              </a:rPr>
              <a:t>use of </a:t>
            </a:r>
            <a:r>
              <a:rPr lang="en-US" b="1" dirty="0">
                <a:solidFill>
                  <a:srgbClr val="00B0F0"/>
                </a:solidFill>
              </a:rPr>
              <a:t>energy efficiency and renewable energy solutions</a:t>
            </a:r>
            <a:r>
              <a:rPr lang="en-US" sz="1200" b="1" dirty="0">
                <a:solidFill>
                  <a:srgbClr val="1A206D"/>
                </a:solidFill>
              </a:rPr>
              <a:t> </a:t>
            </a:r>
            <a:r>
              <a:rPr lang="en-US" dirty="0">
                <a:solidFill>
                  <a:srgbClr val="1A206D"/>
                </a:solidFill>
              </a:rPr>
              <a:t>in</a:t>
            </a:r>
            <a:r>
              <a:rPr lang="en-US" sz="1200" dirty="0">
                <a:solidFill>
                  <a:srgbClr val="1A206D"/>
                </a:solidFill>
              </a:rPr>
              <a:t> </a:t>
            </a:r>
            <a:r>
              <a:rPr lang="en-US" b="1" dirty="0">
                <a:solidFill>
                  <a:srgbClr val="00B0F0"/>
                </a:solidFill>
              </a:rPr>
              <a:t>housing</a:t>
            </a:r>
            <a:r>
              <a:rPr lang="en-US" sz="1000" dirty="0">
                <a:solidFill>
                  <a:srgbClr val="1A206D"/>
                </a:solidFill>
              </a:rPr>
              <a:t> </a:t>
            </a:r>
            <a:r>
              <a:rPr lang="en-US" dirty="0">
                <a:solidFill>
                  <a:srgbClr val="1A206D"/>
                </a:solidFill>
              </a:rPr>
              <a:t>and public infrastructures in</a:t>
            </a:r>
            <a:r>
              <a:rPr lang="en-US" sz="1200" dirty="0">
                <a:solidFill>
                  <a:srgbClr val="1A206D"/>
                </a:solidFill>
              </a:rPr>
              <a:t> </a:t>
            </a:r>
            <a:r>
              <a:rPr lang="en-US" b="1" dirty="0">
                <a:solidFill>
                  <a:srgbClr val="00B0F0"/>
                </a:solidFill>
              </a:rPr>
              <a:t>remote, sparsely populated areas</a:t>
            </a:r>
          </a:p>
          <a:p>
            <a:endParaRPr lang="en-GB" dirty="0">
              <a:solidFill>
                <a:srgbClr val="002060"/>
              </a:solidFill>
            </a:endParaRPr>
          </a:p>
          <a:p>
            <a:endParaRPr lang="en-GB" dirty="0">
              <a:solidFill>
                <a:srgbClr val="002060"/>
              </a:solidFill>
            </a:endParaRPr>
          </a:p>
          <a:p>
            <a:endParaRPr lang="en-GB" dirty="0">
              <a:solidFill>
                <a:srgbClr val="002060"/>
              </a:solidFill>
            </a:endParaRPr>
          </a:p>
          <a:p>
            <a:pPr marL="342900" indent="-342900">
              <a:buAutoNum type="arabicPeriod" startAt="2"/>
            </a:pPr>
            <a:endParaRPr lang="en-GB" dirty="0">
              <a:solidFill>
                <a:srgbClr val="002060"/>
              </a:solidFill>
            </a:endParaRPr>
          </a:p>
          <a:p>
            <a:pPr marL="342900" indent="-342900">
              <a:buAutoNum type="arabicPeriod" startAt="2"/>
            </a:pPr>
            <a:endParaRPr lang="en-GB" dirty="0">
              <a:solidFill>
                <a:srgbClr val="002060"/>
              </a:solidFill>
            </a:endParaRPr>
          </a:p>
          <a:p>
            <a:pPr marL="342900" indent="-342900">
              <a:buAutoNum type="arabicPeriod" startAt="2"/>
            </a:pPr>
            <a:endParaRPr lang="en-GB" dirty="0">
              <a:solidFill>
                <a:srgbClr val="002060"/>
              </a:solidFill>
            </a:endParaRPr>
          </a:p>
          <a:p>
            <a:pPr marL="342900" indent="-342900">
              <a:buAutoNum type="arabicPeriod" startAt="2"/>
            </a:pPr>
            <a:endParaRPr lang="en-US" dirty="0">
              <a:solidFill>
                <a:srgbClr val="002060"/>
              </a:solidFill>
            </a:endParaRPr>
          </a:p>
          <a:p>
            <a:pPr algn="ctr"/>
            <a:endParaRPr lang="en-US" sz="4000" b="1" dirty="0">
              <a:solidFill>
                <a:srgbClr val="002060"/>
              </a:solidFill>
            </a:endParaRPr>
          </a:p>
          <a:p>
            <a:pPr algn="ctr"/>
            <a:endParaRPr lang="en-US" sz="4000" b="1" dirty="0">
              <a:solidFill>
                <a:srgbClr val="00A6EB"/>
              </a:solidFill>
            </a:endParaRPr>
          </a:p>
          <a:p>
            <a:pPr algn="ctr"/>
            <a:endParaRPr lang="en-US" b="1" dirty="0">
              <a:solidFill>
                <a:srgbClr val="00A6EB"/>
              </a:solidFill>
            </a:endParaRPr>
          </a:p>
          <a:p>
            <a:pPr algn="ctr"/>
            <a:r>
              <a:rPr lang="en-US" sz="4000" b="1" dirty="0">
                <a:solidFill>
                  <a:srgbClr val="00A6EB"/>
                </a:solidFill>
              </a:rPr>
              <a:t> </a:t>
            </a:r>
          </a:p>
        </p:txBody>
      </p:sp>
    </p:spTree>
    <p:extLst>
      <p:ext uri="{BB962C8B-B14F-4D97-AF65-F5344CB8AC3E}">
        <p14:creationId xmlns:p14="http://schemas.microsoft.com/office/powerpoint/2010/main" val="4241225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3347" y="459026"/>
            <a:ext cx="11521280" cy="954107"/>
          </a:xfrm>
          <a:prstGeom prst="rect">
            <a:avLst/>
          </a:prstGeom>
        </p:spPr>
        <p:txBody>
          <a:bodyPr wrap="square">
            <a:spAutoFit/>
          </a:bodyPr>
          <a:lstStyle/>
          <a:p>
            <a:pPr algn="ctr"/>
            <a:r>
              <a:rPr lang="en-US" sz="4400" b="1" dirty="0">
                <a:solidFill>
                  <a:srgbClr val="00A6EB"/>
                </a:solidFill>
              </a:rPr>
              <a:t>HANDIHEAT Project </a:t>
            </a:r>
          </a:p>
          <a:p>
            <a:endParaRPr lang="en-US" sz="1200" dirty="0">
              <a:solidFill>
                <a:srgbClr val="1A206D"/>
              </a:solidFill>
            </a:endParaRPr>
          </a:p>
        </p:txBody>
      </p:sp>
      <p:sp>
        <p:nvSpPr>
          <p:cNvPr id="3" name="TextBox 2"/>
          <p:cNvSpPr txBox="1"/>
          <p:nvPr/>
        </p:nvSpPr>
        <p:spPr>
          <a:xfrm>
            <a:off x="922564" y="1510393"/>
            <a:ext cx="9086850" cy="4524315"/>
          </a:xfrm>
          <a:prstGeom prst="rect">
            <a:avLst/>
          </a:prstGeom>
          <a:noFill/>
        </p:spPr>
        <p:txBody>
          <a:bodyPr wrap="square" rtlCol="0">
            <a:spAutoFit/>
          </a:bodyPr>
          <a:lstStyle/>
          <a:p>
            <a:pPr marL="285750" indent="-285750">
              <a:buFont typeface="Arial" panose="020B0604020202020204" pitchFamily="34" charset="0"/>
              <a:buChar char="•"/>
            </a:pPr>
            <a:r>
              <a:rPr lang="en-GB" dirty="0"/>
              <a:t>Priorities Applying to:  ALL</a:t>
            </a:r>
          </a:p>
          <a:p>
            <a:endParaRPr lang="en-GB" dirty="0"/>
          </a:p>
          <a:p>
            <a:pPr marL="285750" lvl="0" indent="-285750">
              <a:buFont typeface="Arial" panose="020B0604020202020204" pitchFamily="34" charset="0"/>
              <a:buChar char="•"/>
            </a:pPr>
            <a:r>
              <a:rPr lang="en-GB" dirty="0"/>
              <a:t>Objective: </a:t>
            </a:r>
            <a:r>
              <a:rPr lang="en-US" dirty="0"/>
              <a:t>Searching for partners and complementary projects</a:t>
            </a:r>
          </a:p>
          <a:p>
            <a:pPr lvl="0"/>
            <a:endParaRPr lang="en-US" dirty="0"/>
          </a:p>
          <a:p>
            <a:r>
              <a:rPr lang="en-US" dirty="0"/>
              <a:t>Our ideas are focused but not limited to: </a:t>
            </a:r>
            <a:endParaRPr lang="en-GB" dirty="0"/>
          </a:p>
          <a:p>
            <a:pPr marL="285750" indent="-285750">
              <a:buFontTx/>
              <a:buChar char="-"/>
            </a:pPr>
            <a:r>
              <a:rPr lang="en-GB" dirty="0"/>
              <a:t>Community Energy </a:t>
            </a:r>
          </a:p>
          <a:p>
            <a:pPr marL="285750" indent="-285750">
              <a:buFontTx/>
              <a:buChar char="-"/>
            </a:pPr>
            <a:r>
              <a:rPr lang="en-GB" dirty="0"/>
              <a:t>Community Grants</a:t>
            </a:r>
          </a:p>
          <a:p>
            <a:pPr marL="285750" indent="-285750">
              <a:buFontTx/>
              <a:buChar char="-"/>
            </a:pPr>
            <a:r>
              <a:rPr lang="en-GB" dirty="0"/>
              <a:t>Decarbonisation of heat</a:t>
            </a:r>
          </a:p>
          <a:p>
            <a:pPr marL="285750" indent="-285750">
              <a:buFontTx/>
              <a:buChar char="-"/>
            </a:pPr>
            <a:r>
              <a:rPr lang="en-GB" dirty="0"/>
              <a:t>Climate Change</a:t>
            </a:r>
          </a:p>
          <a:p>
            <a:pPr marL="285750" indent="-285750">
              <a:buFontTx/>
              <a:buChar char="-"/>
            </a:pPr>
            <a:r>
              <a:rPr lang="en-GB" dirty="0"/>
              <a:t>Reducing Fossil Fuels</a:t>
            </a:r>
          </a:p>
          <a:p>
            <a:pPr marL="285750" indent="-285750">
              <a:buFontTx/>
              <a:buChar char="-"/>
            </a:pPr>
            <a:r>
              <a:rPr lang="en-GB" dirty="0"/>
              <a:t>Energy Efficiency</a:t>
            </a:r>
          </a:p>
          <a:p>
            <a:pPr marL="285750" indent="-285750">
              <a:buFontTx/>
              <a:buChar char="-"/>
            </a:pPr>
            <a:r>
              <a:rPr lang="en-GB" dirty="0"/>
              <a:t>Electrification of heat</a:t>
            </a:r>
          </a:p>
          <a:p>
            <a:pPr marL="285750" indent="-285750">
              <a:buFontTx/>
              <a:buChar char="-"/>
            </a:pPr>
            <a:r>
              <a:rPr lang="en-GB" dirty="0"/>
              <a:t>Retrofitting housing</a:t>
            </a:r>
          </a:p>
          <a:p>
            <a:pPr marL="285750" indent="-285750">
              <a:buFontTx/>
              <a:buChar char="-"/>
            </a:pPr>
            <a:r>
              <a:rPr lang="en-GB" dirty="0"/>
              <a:t>Fuel Poverty</a:t>
            </a:r>
          </a:p>
          <a:p>
            <a:pPr marL="285750" indent="-285750">
              <a:buFontTx/>
              <a:buChar char="-"/>
            </a:pPr>
            <a:r>
              <a:rPr lang="en-GB" dirty="0"/>
              <a:t>Social-wellbeing </a:t>
            </a:r>
          </a:p>
          <a:p>
            <a:endParaRPr lang="en-GB" dirty="0"/>
          </a:p>
        </p:txBody>
      </p:sp>
    </p:spTree>
    <p:extLst>
      <p:ext uri="{BB962C8B-B14F-4D97-AF65-F5344CB8AC3E}">
        <p14:creationId xmlns:p14="http://schemas.microsoft.com/office/powerpoint/2010/main" val="952602660"/>
      </p:ext>
    </p:extLst>
  </p:cSld>
  <p:clrMapOvr>
    <a:masterClrMapping/>
  </p:clrMapOvr>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83</TotalTime>
  <Words>345</Words>
  <Application>Microsoft Office PowerPoint</Application>
  <PresentationFormat>Widescreen</PresentationFormat>
  <Paragraphs>55</Paragraphs>
  <Slides>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Gill Sans MT</vt:lpstr>
      <vt:lpstr>Wingdings 3</vt:lpstr>
      <vt:lpstr>Facet</vt:lpstr>
      <vt:lpstr>The HANDIHEAT Project</vt:lpstr>
      <vt:lpstr>About HANDIHEAT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Aaron Kernohan</dc:creator>
  <cp:lastModifiedBy>Amy Lewis</cp:lastModifiedBy>
  <cp:revision>12</cp:revision>
  <dcterms:created xsi:type="dcterms:W3CDTF">2020-08-03T09:36:49Z</dcterms:created>
  <dcterms:modified xsi:type="dcterms:W3CDTF">2021-01-26T18:29:59Z</dcterms:modified>
</cp:coreProperties>
</file>